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59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41560" y="298010"/>
            <a:ext cx="9039053" cy="842727"/>
          </a:xfrm>
        </p:spPr>
        <p:txBody>
          <a:bodyPr/>
          <a:lstStyle/>
          <a:p>
            <a:r>
              <a:rPr lang="cs-CZ" sz="4400" dirty="0"/>
              <a:t>Indie 6.4. – 22.4.2023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41560" y="1065459"/>
            <a:ext cx="8825658" cy="582272"/>
          </a:xfrm>
        </p:spPr>
        <p:txBody>
          <a:bodyPr/>
          <a:lstStyle/>
          <a:p>
            <a:r>
              <a:rPr lang="cs-CZ" dirty="0" err="1"/>
              <a:t>Kulkarni</a:t>
            </a:r>
            <a:r>
              <a:rPr lang="cs-CZ" dirty="0"/>
              <a:t> Urology Institute Pune Indie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0595" t="14314" r="12081" b="5777"/>
          <a:stretch/>
        </p:blipFill>
        <p:spPr>
          <a:xfrm>
            <a:off x="1015104" y="1570974"/>
            <a:ext cx="8752114" cy="5087682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V="1">
            <a:off x="1959429" y="2108718"/>
            <a:ext cx="597159" cy="3452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2584580" y="2077968"/>
            <a:ext cx="6046236" cy="29605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8425543" y="5057192"/>
            <a:ext cx="233265" cy="1166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10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6248"/>
          </a:xfrm>
        </p:spPr>
        <p:txBody>
          <a:bodyPr/>
          <a:lstStyle/>
          <a:p>
            <a:r>
              <a:rPr lang="cs-CZ" sz="4000" dirty="0"/>
              <a:t>Pune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22" y="848761"/>
            <a:ext cx="7234073" cy="33407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10111" y="1946494"/>
            <a:ext cx="7234060" cy="33407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35" y="3354308"/>
            <a:ext cx="7243871" cy="3340729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337252" y="1664374"/>
            <a:ext cx="4560673" cy="470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Město 7,5 mil obyvatel</a:t>
            </a:r>
          </a:p>
          <a:p>
            <a:r>
              <a:rPr lang="cs-CZ" dirty="0"/>
              <a:t>120km do vnitrozemí od Bombaje </a:t>
            </a:r>
          </a:p>
          <a:p>
            <a:r>
              <a:rPr lang="cs-CZ" dirty="0"/>
              <a:t>Jedno z nejvýstavnějších a nejčistších měst Indie</a:t>
            </a:r>
          </a:p>
          <a:p>
            <a:r>
              <a:rPr lang="cs-CZ" dirty="0"/>
              <a:t>II. největší vzdělávací centrum Indie (260-300tis. studentů)</a:t>
            </a:r>
          </a:p>
          <a:p>
            <a:r>
              <a:rPr lang="cs-CZ" dirty="0"/>
              <a:t>Město s minimem turistů a minimem historických památek</a:t>
            </a:r>
          </a:p>
          <a:p>
            <a:r>
              <a:rPr lang="cs-CZ" dirty="0"/>
              <a:t>Nejvyšší koncentrace cizinců v Pune v </a:t>
            </a:r>
            <a:r>
              <a:rPr lang="cs-CZ" dirty="0" err="1"/>
              <a:t>Kulkarni</a:t>
            </a:r>
            <a:r>
              <a:rPr lang="cs-CZ" dirty="0"/>
              <a:t> Institute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4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882" y="419508"/>
            <a:ext cx="5665820" cy="903068"/>
          </a:xfrm>
        </p:spPr>
        <p:txBody>
          <a:bodyPr/>
          <a:lstStyle/>
          <a:p>
            <a:r>
              <a:rPr lang="cs-CZ" sz="4000" dirty="0" err="1"/>
              <a:t>Prof</a:t>
            </a:r>
            <a:r>
              <a:rPr lang="cs-CZ" sz="4000" dirty="0"/>
              <a:t> </a:t>
            </a:r>
            <a:r>
              <a:rPr lang="cs-CZ" sz="4000" dirty="0" err="1"/>
              <a:t>Sanjay</a:t>
            </a:r>
            <a:r>
              <a:rPr lang="cs-CZ" sz="4000" dirty="0"/>
              <a:t> </a:t>
            </a:r>
            <a:r>
              <a:rPr lang="cs-CZ" sz="4000" dirty="0" err="1"/>
              <a:t>Kulkarni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4715" y="2186412"/>
            <a:ext cx="6302421" cy="4069533"/>
          </a:xfrm>
        </p:spPr>
        <p:txBody>
          <a:bodyPr/>
          <a:lstStyle/>
          <a:p>
            <a:r>
              <a:rPr lang="cs-CZ" dirty="0"/>
              <a:t>Emeritní president GURS (Society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Genitourinary</a:t>
            </a:r>
            <a:r>
              <a:rPr lang="cs-CZ" dirty="0"/>
              <a:t> </a:t>
            </a:r>
            <a:r>
              <a:rPr lang="cs-CZ" dirty="0" err="1"/>
              <a:t>Reconstructive</a:t>
            </a:r>
            <a:r>
              <a:rPr lang="cs-CZ" dirty="0"/>
              <a:t> </a:t>
            </a:r>
            <a:r>
              <a:rPr lang="cs-CZ" dirty="0" err="1"/>
              <a:t>Surgeons</a:t>
            </a:r>
            <a:r>
              <a:rPr lang="cs-CZ" dirty="0"/>
              <a:t>)</a:t>
            </a:r>
          </a:p>
          <a:p>
            <a:r>
              <a:rPr lang="cs-CZ" dirty="0"/>
              <a:t>Centrum GURS (Londýn, Pune + USA)</a:t>
            </a:r>
          </a:p>
          <a:p>
            <a:r>
              <a:rPr lang="cs-CZ" dirty="0"/>
              <a:t>Jednoznačně největší soubor pacientů s rekonstrukcí moč. trubice po traumatu pánve na světě </a:t>
            </a:r>
          </a:p>
          <a:p>
            <a:r>
              <a:rPr lang="cs-CZ" dirty="0"/>
              <a:t>Jeden z největších souborů ULP na světě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3861" t="13765" r="34966" b="6022"/>
          <a:stretch/>
        </p:blipFill>
        <p:spPr>
          <a:xfrm>
            <a:off x="7957643" y="847757"/>
            <a:ext cx="4005477" cy="5797487"/>
          </a:xfrm>
          <a:prstGeom prst="rect">
            <a:avLst/>
          </a:prstGeom>
        </p:spPr>
      </p:pic>
      <p:pic>
        <p:nvPicPr>
          <p:cNvPr id="1026" name="Picture 2" descr="https://encrypted-tbn0.gstatic.com/images?q=tbn:ANd9GcTZhN6wj45X3tiocJUkfHAzx_KXOgc5eGlf6JN9l4lestpDS4zm7wAKNS8h1K060G20dIo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02" y="255776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0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4356"/>
          </a:xfrm>
        </p:spPr>
        <p:txBody>
          <a:bodyPr/>
          <a:lstStyle/>
          <a:p>
            <a:r>
              <a:rPr lang="cs-CZ" sz="4000" dirty="0" err="1"/>
              <a:t>Kulkarni</a:t>
            </a:r>
            <a:r>
              <a:rPr lang="cs-CZ" sz="4000" dirty="0"/>
              <a:t> </a:t>
            </a:r>
            <a:r>
              <a:rPr lang="cs-CZ" sz="4000" b="1" i="1" dirty="0"/>
              <a:t>UROKUL</a:t>
            </a:r>
            <a:r>
              <a:rPr lang="cs-CZ" sz="4000" dirty="0"/>
              <a:t> </a:t>
            </a:r>
            <a:r>
              <a:rPr lang="cs-CZ" sz="4000" dirty="0" err="1"/>
              <a:t>uro-surgery</a:t>
            </a:r>
            <a:r>
              <a:rPr lang="cs-CZ" sz="4000" dirty="0"/>
              <a:t> institute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4"/>
          <a:stretch/>
        </p:blipFill>
        <p:spPr>
          <a:xfrm rot="5400000">
            <a:off x="8087750" y="2588356"/>
            <a:ext cx="5169529" cy="272696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8" y="3856075"/>
            <a:ext cx="5812326" cy="2680529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44883" y="1683945"/>
            <a:ext cx="8665376" cy="2498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100% vlastníkem </a:t>
            </a:r>
            <a:r>
              <a:rPr lang="cs-CZ" dirty="0" err="1"/>
              <a:t>prof</a:t>
            </a:r>
            <a:r>
              <a:rPr lang="cs-CZ" dirty="0"/>
              <a:t> </a:t>
            </a:r>
            <a:r>
              <a:rPr lang="cs-CZ" dirty="0" err="1"/>
              <a:t>Kulkarni</a:t>
            </a:r>
            <a:endParaRPr lang="cs-CZ" dirty="0"/>
          </a:p>
          <a:p>
            <a:r>
              <a:rPr lang="cs-CZ" dirty="0"/>
              <a:t>Vzdělávací centrum GURS pro Asii</a:t>
            </a:r>
          </a:p>
          <a:p>
            <a:r>
              <a:rPr lang="cs-CZ" dirty="0"/>
              <a:t>Mezinárodně složený tým lékařů </a:t>
            </a:r>
          </a:p>
          <a:p>
            <a:r>
              <a:rPr lang="cs-CZ" dirty="0"/>
              <a:t>Postgraduální studenti z Asie + Jižní Ameriky</a:t>
            </a:r>
          </a:p>
        </p:txBody>
      </p:sp>
    </p:spTree>
    <p:extLst>
      <p:ext uri="{BB962C8B-B14F-4D97-AF65-F5344CB8AC3E}">
        <p14:creationId xmlns:p14="http://schemas.microsoft.com/office/powerpoint/2010/main" val="167677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079" y="215460"/>
            <a:ext cx="9404723" cy="889062"/>
          </a:xfrm>
        </p:spPr>
        <p:txBody>
          <a:bodyPr/>
          <a:lstStyle/>
          <a:p>
            <a:r>
              <a:rPr lang="cs-CZ" sz="4000" dirty="0"/>
              <a:t>Mezinárodní GURS </a:t>
            </a:r>
            <a:r>
              <a:rPr lang="cs-CZ" sz="4000" dirty="0" err="1"/>
              <a:t>uro</a:t>
            </a:r>
            <a:r>
              <a:rPr lang="cs-CZ" sz="4000" dirty="0"/>
              <a:t>-tým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448" y="950612"/>
            <a:ext cx="7671303" cy="5753477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51052" y="1358020"/>
            <a:ext cx="5695840" cy="5115208"/>
          </a:xfrm>
        </p:spPr>
        <p:txBody>
          <a:bodyPr/>
          <a:lstStyle/>
          <a:p>
            <a:r>
              <a:rPr lang="cs-CZ" dirty="0"/>
              <a:t>Indie</a:t>
            </a:r>
          </a:p>
          <a:p>
            <a:r>
              <a:rPr lang="cs-CZ" dirty="0"/>
              <a:t>Kolumbie</a:t>
            </a:r>
          </a:p>
          <a:p>
            <a:r>
              <a:rPr lang="cs-CZ" dirty="0"/>
              <a:t>Chile</a:t>
            </a:r>
          </a:p>
          <a:p>
            <a:r>
              <a:rPr lang="cs-CZ" dirty="0"/>
              <a:t>Egypt</a:t>
            </a:r>
          </a:p>
          <a:p>
            <a:r>
              <a:rPr lang="cs-CZ" dirty="0"/>
              <a:t>Kambodža</a:t>
            </a:r>
          </a:p>
          <a:p>
            <a:r>
              <a:rPr lang="cs-CZ" dirty="0"/>
              <a:t>Velká Británie</a:t>
            </a:r>
          </a:p>
          <a:p>
            <a:r>
              <a:rPr lang="cs-CZ" dirty="0"/>
              <a:t>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373036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41516"/>
          </a:xfrm>
        </p:spPr>
        <p:txBody>
          <a:bodyPr/>
          <a:lstStyle/>
          <a:p>
            <a:r>
              <a:rPr lang="cs-CZ" sz="4000" dirty="0"/>
              <a:t>Zdravotní péče v Indii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702053"/>
            <a:ext cx="8102851" cy="4445251"/>
          </a:xfrm>
        </p:spPr>
        <p:txBody>
          <a:bodyPr/>
          <a:lstStyle/>
          <a:p>
            <a:r>
              <a:rPr lang="cs-CZ" dirty="0"/>
              <a:t>Soukromá versus státní</a:t>
            </a:r>
          </a:p>
          <a:p>
            <a:r>
              <a:rPr lang="cs-CZ" dirty="0" err="1"/>
              <a:t>Kulkarni</a:t>
            </a:r>
            <a:r>
              <a:rPr lang="cs-CZ" dirty="0"/>
              <a:t> Institute – soukromé zdravotnické zařízení/ operace cca 3,5tis €</a:t>
            </a:r>
          </a:p>
          <a:p>
            <a:r>
              <a:rPr lang="cs-CZ" dirty="0"/>
              <a:t>6ti denní pracovní týden (platí všeobecně)</a:t>
            </a:r>
          </a:p>
          <a:p>
            <a:r>
              <a:rPr lang="cs-CZ" dirty="0"/>
              <a:t>Levná pracovní síla (s výjimkou lékařského personálu) – dostatek sálových sester, sanitářů, techniků atd.</a:t>
            </a:r>
          </a:p>
          <a:p>
            <a:r>
              <a:rPr lang="cs-CZ" dirty="0"/>
              <a:t>Vybavení na úrovni IKEM Praha</a:t>
            </a:r>
          </a:p>
          <a:p>
            <a:r>
              <a:rPr lang="cs-CZ" dirty="0"/>
              <a:t>Vysoká odbornost/vzdělanost lékařského personálu </a:t>
            </a:r>
          </a:p>
          <a:p>
            <a:r>
              <a:rPr lang="cs-CZ" dirty="0"/>
              <a:t>Otevřenost &amp; sdílnost lékařského personálu</a:t>
            </a:r>
          </a:p>
          <a:p>
            <a:r>
              <a:rPr lang="cs-CZ" dirty="0"/>
              <a:t>Z evropského pohledu velmi liberální přístup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/>
          <a:stretch/>
        </p:blipFill>
        <p:spPr>
          <a:xfrm rot="5400000">
            <a:off x="7535044" y="2241638"/>
            <a:ext cx="5909047" cy="31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91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0034"/>
          </a:xfrm>
        </p:spPr>
        <p:txBody>
          <a:bodyPr/>
          <a:lstStyle/>
          <a:p>
            <a:r>
              <a:rPr lang="cs-CZ" sz="4000" dirty="0"/>
              <a:t>Urologická péče v </a:t>
            </a:r>
            <a:r>
              <a:rPr lang="cs-CZ" sz="4000" dirty="0" err="1"/>
              <a:t>Kulkarni</a:t>
            </a:r>
            <a:r>
              <a:rPr lang="cs-CZ" sz="4000" dirty="0"/>
              <a:t> Institute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8170" y="1619460"/>
            <a:ext cx="7859617" cy="4836770"/>
          </a:xfrm>
        </p:spPr>
        <p:txBody>
          <a:bodyPr>
            <a:normAutofit/>
          </a:bodyPr>
          <a:lstStyle/>
          <a:p>
            <a:r>
              <a:rPr lang="cs-CZ" dirty="0"/>
              <a:t>Komplexní urologická péče se zaměřením na rekonstrukční urologii</a:t>
            </a:r>
          </a:p>
          <a:p>
            <a:r>
              <a:rPr lang="cs-CZ" dirty="0"/>
              <a:t>Celkem 5 operačních sálů pouze pro urologii</a:t>
            </a:r>
          </a:p>
          <a:p>
            <a:r>
              <a:rPr lang="cs-CZ" dirty="0"/>
              <a:t>2 operační sály vybaveny RTG</a:t>
            </a:r>
          </a:p>
          <a:p>
            <a:r>
              <a:rPr lang="cs-CZ" dirty="0"/>
              <a:t>Komplexní vybavení na úrovni lepšího evropského pracoviště (včetně kompletní laparoskopie, harmonického skalpelu atd.)</a:t>
            </a:r>
          </a:p>
          <a:p>
            <a:r>
              <a:rPr lang="cs-CZ" dirty="0"/>
              <a:t>Specifické </a:t>
            </a:r>
            <a:r>
              <a:rPr lang="cs-CZ" dirty="0" err="1"/>
              <a:t>uro</a:t>
            </a:r>
            <a:r>
              <a:rPr lang="cs-CZ" dirty="0"/>
              <a:t>-instrumentarium vyráběné dle potřeb operatéra/</a:t>
            </a:r>
            <a:r>
              <a:rPr lang="cs-CZ" dirty="0" err="1"/>
              <a:t>rů</a:t>
            </a:r>
            <a:endParaRPr lang="cs-CZ" dirty="0"/>
          </a:p>
          <a:p>
            <a:r>
              <a:rPr lang="cs-CZ" dirty="0"/>
              <a:t>Nákup robotického systému </a:t>
            </a:r>
            <a:r>
              <a:rPr lang="cs-CZ" dirty="0" err="1"/>
              <a:t>DaVinci</a:t>
            </a:r>
            <a:r>
              <a:rPr lang="cs-CZ" dirty="0"/>
              <a:t> by se měl realizovat v 2024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0364"/>
          <a:stretch/>
        </p:blipFill>
        <p:spPr>
          <a:xfrm rot="5400000">
            <a:off x="7493022" y="2225099"/>
            <a:ext cx="5654662" cy="342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5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8951" y="226381"/>
            <a:ext cx="9404723" cy="1022997"/>
          </a:xfrm>
        </p:spPr>
        <p:txBody>
          <a:bodyPr/>
          <a:lstStyle/>
          <a:p>
            <a:r>
              <a:rPr lang="cs-CZ" sz="4000" dirty="0"/>
              <a:t>Poranění </a:t>
            </a:r>
            <a:r>
              <a:rPr lang="cs-CZ" sz="4000" dirty="0" err="1"/>
              <a:t>urethry</a:t>
            </a:r>
            <a:r>
              <a:rPr lang="cs-CZ" sz="4000" dirty="0"/>
              <a:t> při fraktuře pánve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6"/>
          <a:stretch/>
        </p:blipFill>
        <p:spPr>
          <a:xfrm rot="5400000">
            <a:off x="-1142827" y="2386343"/>
            <a:ext cx="5595045" cy="3121939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99"/>
          <a:stretch/>
        </p:blipFill>
        <p:spPr>
          <a:xfrm rot="5400000">
            <a:off x="8293310" y="2909693"/>
            <a:ext cx="4314730" cy="3355553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422211" y="1552671"/>
            <a:ext cx="5558828" cy="5115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/>
              <a:t>V Evropě raritní poranění</a:t>
            </a:r>
          </a:p>
          <a:p>
            <a:r>
              <a:rPr lang="cs-CZ" dirty="0"/>
              <a:t>Typické válečné poranění či poranění „rozvojového“ světa</a:t>
            </a:r>
          </a:p>
          <a:p>
            <a:r>
              <a:rPr lang="cs-CZ" dirty="0"/>
              <a:t>Rekonstrukce močových cest zpravidla jako poslední</a:t>
            </a:r>
          </a:p>
          <a:p>
            <a:r>
              <a:rPr lang="cs-CZ" dirty="0"/>
              <a:t>Po 30ti letech praxe v ČR 8 pacientů</a:t>
            </a:r>
          </a:p>
          <a:p>
            <a:r>
              <a:rPr lang="cs-CZ" dirty="0"/>
              <a:t>V indii 3 případy za 3 týdny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85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7195"/>
          </a:xfrm>
        </p:spPr>
        <p:txBody>
          <a:bodyPr/>
          <a:lstStyle/>
          <a:p>
            <a:r>
              <a:rPr lang="cs-CZ" sz="4000" dirty="0" err="1"/>
              <a:t>Panurethrální</a:t>
            </a:r>
            <a:r>
              <a:rPr lang="cs-CZ" sz="4000" dirty="0"/>
              <a:t> striktury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068" y="1229053"/>
            <a:ext cx="4111484" cy="1414559"/>
          </a:xfrm>
        </p:spPr>
        <p:txBody>
          <a:bodyPr/>
          <a:lstStyle/>
          <a:p>
            <a:r>
              <a:rPr lang="cs-CZ" dirty="0"/>
              <a:t>Jeden z největších souborů pacientů s touto problematikou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4" r="24258"/>
          <a:stretch/>
        </p:blipFill>
        <p:spPr>
          <a:xfrm>
            <a:off x="172016" y="2510952"/>
            <a:ext cx="4173647" cy="40884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t="13952" r="20575"/>
          <a:stretch/>
        </p:blipFill>
        <p:spPr>
          <a:xfrm rot="5400000">
            <a:off x="7496237" y="2118218"/>
            <a:ext cx="5332228" cy="37756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20618" r="31968" b="10882"/>
          <a:stretch/>
        </p:blipFill>
        <p:spPr>
          <a:xfrm rot="5400000">
            <a:off x="4184498" y="2200788"/>
            <a:ext cx="5332229" cy="361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2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3080</TotalTime>
  <Words>309</Words>
  <Application>Microsoft Office PowerPoint</Application>
  <PresentationFormat>Širokoúhlá obrazovka</PresentationFormat>
  <Paragraphs>51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Century Gothic</vt:lpstr>
      <vt:lpstr>Wingdings 3</vt:lpstr>
      <vt:lpstr>Ion</vt:lpstr>
      <vt:lpstr>Indie 6.4. – 22.4.2023</vt:lpstr>
      <vt:lpstr>Pune</vt:lpstr>
      <vt:lpstr>Prof Sanjay Kulkarni</vt:lpstr>
      <vt:lpstr>Kulkarni UROKUL uro-surgery institute</vt:lpstr>
      <vt:lpstr>Mezinárodní GURS uro-tým</vt:lpstr>
      <vt:lpstr>Zdravotní péče v Indii</vt:lpstr>
      <vt:lpstr>Urologická péče v Kulkarni Institute</vt:lpstr>
      <vt:lpstr>Poranění urethry při fraktuře pánve</vt:lpstr>
      <vt:lpstr>Panurethrální striktury</vt:lpstr>
    </vt:vector>
  </TitlesOfParts>
  <Company>Gennet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Indie 6.4. – 22.4.2023</dc:title>
  <dc:creator>Vik, Viktor</dc:creator>
  <cp:lastModifiedBy>CLK Praha</cp:lastModifiedBy>
  <cp:revision>22</cp:revision>
  <dcterms:created xsi:type="dcterms:W3CDTF">2023-09-13T16:41:02Z</dcterms:created>
  <dcterms:modified xsi:type="dcterms:W3CDTF">2026-01-14T13:04:24Z</dcterms:modified>
</cp:coreProperties>
</file>